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sldIdLst>
    <p:sldId id="256" r:id="rId2"/>
    <p:sldId id="325" r:id="rId3"/>
    <p:sldId id="326" r:id="rId4"/>
    <p:sldId id="308" r:id="rId5"/>
    <p:sldId id="271" r:id="rId6"/>
    <p:sldId id="309" r:id="rId7"/>
    <p:sldId id="282" r:id="rId8"/>
    <p:sldId id="310" r:id="rId9"/>
    <p:sldId id="331" r:id="rId10"/>
    <p:sldId id="311" r:id="rId11"/>
    <p:sldId id="312" r:id="rId12"/>
    <p:sldId id="313" r:id="rId13"/>
    <p:sldId id="340" r:id="rId14"/>
    <p:sldId id="328" r:id="rId15"/>
    <p:sldId id="329" r:id="rId16"/>
    <p:sldId id="334" r:id="rId17"/>
    <p:sldId id="287" r:id="rId18"/>
    <p:sldId id="345" r:id="rId19"/>
    <p:sldId id="286" r:id="rId20"/>
    <p:sldId id="302" r:id="rId21"/>
    <p:sldId id="330" r:id="rId22"/>
    <p:sldId id="338" r:id="rId23"/>
    <p:sldId id="339" r:id="rId24"/>
    <p:sldId id="293" r:id="rId25"/>
    <p:sldId id="335" r:id="rId26"/>
    <p:sldId id="336" r:id="rId27"/>
    <p:sldId id="284" r:id="rId28"/>
    <p:sldId id="324" r:id="rId29"/>
    <p:sldId id="299" r:id="rId30"/>
    <p:sldId id="297" r:id="rId31"/>
    <p:sldId id="298" r:id="rId32"/>
    <p:sldId id="276" r:id="rId33"/>
    <p:sldId id="300" r:id="rId34"/>
    <p:sldId id="301" r:id="rId35"/>
    <p:sldId id="333" r:id="rId36"/>
    <p:sldId id="332" r:id="rId37"/>
    <p:sldId id="277" r:id="rId38"/>
    <p:sldId id="342" r:id="rId39"/>
    <p:sldId id="305" r:id="rId40"/>
    <p:sldId id="307" r:id="rId41"/>
    <p:sldId id="303" r:id="rId42"/>
    <p:sldId id="304" r:id="rId43"/>
    <p:sldId id="315" r:id="rId44"/>
    <p:sldId id="316" r:id="rId45"/>
    <p:sldId id="317" r:id="rId46"/>
    <p:sldId id="318" r:id="rId47"/>
    <p:sldId id="327" r:id="rId48"/>
    <p:sldId id="288" r:id="rId49"/>
    <p:sldId id="319" r:id="rId50"/>
    <p:sldId id="290" r:id="rId51"/>
    <p:sldId id="320" r:id="rId52"/>
    <p:sldId id="344" r:id="rId53"/>
    <p:sldId id="321" r:id="rId54"/>
    <p:sldId id="322" r:id="rId55"/>
    <p:sldId id="272" r:id="rId56"/>
    <p:sldId id="274" r:id="rId57"/>
    <p:sldId id="341" r:id="rId58"/>
    <p:sldId id="289" r:id="rId5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0CA6AB6F-5050-4972-BA4E-A382982E6A09}">
          <p14:sldIdLst>
            <p14:sldId id="256"/>
            <p14:sldId id="325"/>
            <p14:sldId id="326"/>
            <p14:sldId id="308"/>
            <p14:sldId id="271"/>
            <p14:sldId id="309"/>
            <p14:sldId id="282"/>
            <p14:sldId id="310"/>
            <p14:sldId id="331"/>
            <p14:sldId id="311"/>
            <p14:sldId id="312"/>
            <p14:sldId id="313"/>
            <p14:sldId id="340"/>
            <p14:sldId id="328"/>
            <p14:sldId id="329"/>
            <p14:sldId id="334"/>
            <p14:sldId id="287"/>
            <p14:sldId id="345"/>
            <p14:sldId id="286"/>
            <p14:sldId id="302"/>
            <p14:sldId id="330"/>
            <p14:sldId id="338"/>
            <p14:sldId id="339"/>
            <p14:sldId id="293"/>
            <p14:sldId id="335"/>
            <p14:sldId id="336"/>
            <p14:sldId id="284"/>
            <p14:sldId id="324"/>
            <p14:sldId id="299"/>
            <p14:sldId id="297"/>
            <p14:sldId id="298"/>
            <p14:sldId id="276"/>
            <p14:sldId id="300"/>
            <p14:sldId id="301"/>
            <p14:sldId id="333"/>
            <p14:sldId id="332"/>
            <p14:sldId id="277"/>
            <p14:sldId id="342"/>
            <p14:sldId id="305"/>
            <p14:sldId id="307"/>
            <p14:sldId id="303"/>
            <p14:sldId id="304"/>
            <p14:sldId id="315"/>
            <p14:sldId id="316"/>
            <p14:sldId id="317"/>
            <p14:sldId id="318"/>
            <p14:sldId id="327"/>
            <p14:sldId id="288"/>
            <p14:sldId id="319"/>
            <p14:sldId id="290"/>
            <p14:sldId id="320"/>
            <p14:sldId id="344"/>
            <p14:sldId id="321"/>
            <p14:sldId id="322"/>
            <p14:sldId id="272"/>
            <p14:sldId id="274"/>
            <p14:sldId id="341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5852" autoAdjust="0"/>
  </p:normalViewPr>
  <p:slideViewPr>
    <p:cSldViewPr snapToGrid="0">
      <p:cViewPr varScale="1">
        <p:scale>
          <a:sx n="78" d="100"/>
          <a:sy n="78" d="100"/>
        </p:scale>
        <p:origin x="955" y="58"/>
      </p:cViewPr>
      <p:guideLst>
        <p:guide orient="horz" pos="2160"/>
        <p:guide pos="3840"/>
        <p:guide orient="horz" pos="2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BDC04-79DB-4380-8A6A-80EDFFAE2B07}" type="datetimeFigureOut">
              <a:rPr lang="pl-PL" smtClean="0"/>
              <a:t>15.02.2024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077D4-A9A0-4044-AC89-C05021F328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21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80B0D7-0339-64AC-A5BB-E8A2AEA79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3D73001-298B-22A7-F881-7110013BA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00ABBE-8CA3-9654-AA75-0BD1C0CC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1412-0C4D-4E00-9A59-9C698091AF0E}" type="datetime1">
              <a:rPr lang="pl-PL" smtClean="0"/>
              <a:t>15.02.2024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C3ADA6-9650-D76B-5EE8-60007C6FF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7E6278-A21F-29A3-5EC5-26F61378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18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CB6CAC-83A0-C28E-0179-741FE27C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9A61C91-19DB-5894-C071-9AC2E5795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82672E-CDEA-AE8D-D4C9-CD78DC0C7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2989-3806-4DF4-91B9-C74493535D8E}" type="datetime1">
              <a:rPr lang="pl-PL" smtClean="0"/>
              <a:t>15.02.2024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0C1CEA-7C00-0A36-92CD-2C32DEE4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BA987B-D22C-7F8D-5184-895CEE1D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222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18A48A7-CC9B-5FB2-630F-54D1A6172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4AD9DB1-A9AD-FAD0-973F-767E027E8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D257C0-0A96-3FDF-5AB0-8D6B5E41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7E6ED-8D88-431F-ACCF-31203F2954A0}" type="datetime1">
              <a:rPr lang="pl-PL" smtClean="0"/>
              <a:t>15.02.2024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715ADA-1D03-9AE7-42BF-351B91EB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EEF61F-11CA-9AD5-F0E1-8E7C761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24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7540D7-E738-8A1E-F3C2-27E342EF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878CD2-96EC-771C-022B-727DEBF35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A1953E-E8E7-15EC-4E2E-3556225F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C9884-1F9C-4C28-B0D4-A462289853FF}" type="datetime1">
              <a:rPr lang="pl-PL" smtClean="0"/>
              <a:t>15.02.2024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FDCDE9-91D2-5495-9508-46261FB0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533A12-2C09-27D2-E9F9-ECA60A552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24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6DB5A8-1722-7447-C932-85030EF5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05E30F-4DBB-5CC1-3B0B-DFD81F15B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EE2FF5-E1EF-500B-6F22-06C09307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46E3-C08B-4172-B705-15F513B233C9}" type="datetime1">
              <a:rPr lang="pl-PL" smtClean="0"/>
              <a:t>15.02.2024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42FAA2-3E38-3429-CEE6-EC577DC5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6C7784-B61C-040F-E164-9EEB3109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37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FF18AB-490B-19A0-524B-8B947D98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A30FDB-5ECB-46FB-CC44-A266A4923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9292FA5-538A-B849-188A-329A3D0DD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CF876B-B587-DD9F-AB16-5A80142D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0D54-9B70-4772-9613-78503EBE17EF}" type="datetime1">
              <a:rPr lang="pl-PL" smtClean="0"/>
              <a:t>15.02.2024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407C564-11A4-03A3-A597-C77FA166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98984E-5AD7-8033-C33F-82AE935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983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270DEF-3981-7816-C7F5-C597E2FE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05B0BF-5853-A705-91CF-C8AB6C601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F1EF19-D6F6-5C5A-B090-1BA24C5CF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01DFA9-87BA-EB14-EB0A-DC48CBE13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1A9A640-72F6-69BF-95A9-ED438CD030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5A5C8CF-24B7-A203-B5AC-8B39E574A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D247-4DDB-448D-8E8E-51F3851E1454}" type="datetime1">
              <a:rPr lang="pl-PL" smtClean="0"/>
              <a:t>15.02.2024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9D7042B-A755-029F-1985-3E3F75D1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AC1C338-783C-F8FC-8B3D-6B729BEC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35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B7A5A1-72FD-014D-EED6-64529C90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4DFD2B2-40B0-6EA6-2D4A-2FDF9FBD2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608E0-6B98-49EA-A14D-5DD6EF4EE75C}" type="datetime1">
              <a:rPr lang="pl-PL" smtClean="0"/>
              <a:t>15.02.2024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6390E82-4E88-C904-FAFA-D60D2B4B9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825B9D8-CF31-DE3B-4DD4-299A8318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22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0E1D156-40E3-DEF4-4D11-B035EDB3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A249-2D4F-4373-847B-ED21F6C0DEE6}" type="datetime1">
              <a:rPr lang="pl-PL" smtClean="0"/>
              <a:t>15.02.2024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950022D-70DF-738D-1F26-7EDEF5DD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B348FC-DF25-2623-B8B5-D50190DA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853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14544F-3031-D790-422F-27C876B1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871244-C82B-554A-1EDB-EB687D146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92CBFB-CE52-E7C8-2579-1B12CC395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E1940B6-DBB1-8527-BC7D-CB2FC178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AC41-A961-40D3-9C4E-5044A7E3E1CA}" type="datetime1">
              <a:rPr lang="pl-PL" smtClean="0"/>
              <a:t>15.02.2024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35431D6-9944-AB5D-B192-E1D61EA4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5C143B-B33D-B0F2-F9BF-38726668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44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19EAF9-56CD-5BA6-8215-8F990C9E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F8F32A2-54D8-71B1-10C0-94A3A78B1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7C763C4-E7F8-DF71-D188-998C767E2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CB7C48-51C9-AAD7-1B79-1619F1DF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6FF-FD69-41A0-8007-D6D75659D168}" type="datetime1">
              <a:rPr lang="pl-PL" smtClean="0"/>
              <a:t>15.02.2024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7E5A685-F5D1-B0E3-47CD-C6E02D76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134B43-15E3-14A0-8F6F-4A407A40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58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AE2C481-DC29-CB7D-CA6F-1FB0B4BF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4D7D6AA-323C-EA23-0C7E-884AA3C46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1F03E3-187F-8D47-C4F9-890E8907F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E2E14-B777-42B7-9C7B-B11D55C88DEE}" type="datetime1">
              <a:rPr lang="pl-PL" smtClean="0"/>
              <a:t>15.02.2024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6BBC028-0C6D-E6BC-CF70-A7D20863F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FD3CF9-E894-569F-33D2-EC0046A85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1786C-5CA4-4711-844E-005AFEA87D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czystepowietrze.gov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v.pl/web/gios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powietrze.gios.gov.pl/pjp/content/annual_assessment_air_target_level" TargetMode="External"/><Relationship Id="rId2" Type="http://schemas.openxmlformats.org/officeDocument/2006/relationships/hyperlink" Target="https://powietrze.gios.gov.pl/pjp/content/annual_assessment_air_acceptable_lev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owietrze.gios.gov.pl/pjp/content/mobile_ap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powietrze.gios.gov.pl/pjp/curr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stowarzyszenie-biebrza.pl/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www.gov.pl/web/srodowisko/pozar-w-biebrzanskim-parku-narodowym---podsumowanie-i-dalsze-dzialania" TargetMode="External"/><Relationship Id="rId7" Type="http://schemas.openxmlformats.org/officeDocument/2006/relationships/hyperlink" Target="https://pl.wikipedia.org/" TargetMode="External"/><Relationship Id="rId12" Type="http://schemas.openxmlformats.org/officeDocument/2006/relationships/hyperlink" Target="https://www.uw.edu.pl/artykul-naukowcow-z-uw-dotyczacy-pozaru-torfowiska-nad-biebrza/" TargetMode="External"/><Relationship Id="rId2" Type="http://schemas.openxmlformats.org/officeDocument/2006/relationships/hyperlink" Target="https://www.biebrza.org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.ostrowski.czest.pl/sklad-i-budowa-atmosfery/" TargetMode="External"/><Relationship Id="rId11" Type="http://schemas.openxmlformats.org/officeDocument/2006/relationships/hyperlink" Target="https://plasticseurope.org/" TargetMode="External"/><Relationship Id="rId5" Type="http://schemas.openxmlformats.org/officeDocument/2006/relationships/hyperlink" Target="https://czystepowietrze.gov.pl/" TargetMode="External"/><Relationship Id="rId10" Type="http://schemas.openxmlformats.org/officeDocument/2006/relationships/hyperlink" Target="https://krakowskialarmsmogowy.pl/" TargetMode="External"/><Relationship Id="rId4" Type="http://schemas.openxmlformats.org/officeDocument/2006/relationships/hyperlink" Target="https://powietrze.gios.gov.pl/" TargetMode="External"/><Relationship Id="rId9" Type="http://schemas.openxmlformats.org/officeDocument/2006/relationships/hyperlink" Target="https://uml.lodz.pl/ekoportal/klimat/powietrze/co-to-jest-niska-emisja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9A6640-2FF9-92FC-44D2-3CD86C4AD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3327"/>
            <a:ext cx="9144000" cy="1889779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Materiał edukacyjny </a:t>
            </a:r>
            <a:br>
              <a:rPr lang="pl-PL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przeciwdziałanie emisjom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2E1B2B6-1C6B-66D0-30CF-CAD670E0C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117" y="2446522"/>
            <a:ext cx="10785764" cy="2351619"/>
          </a:xfrm>
          <a:effectLst>
            <a:glow rad="127000">
              <a:schemeClr val="accent1">
                <a:alpha val="93000"/>
              </a:schemeClr>
            </a:glow>
          </a:effectLst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pl-PL" sz="7600" b="1" dirty="0">
                <a:latin typeface="Arial" panose="020B0604020202020204" pitchFamily="34" charset="0"/>
                <a:cs typeface="Arial" panose="020B0604020202020204" pitchFamily="34" charset="0"/>
              </a:rPr>
              <a:t>Niniejszy materiał edukacyjny powstał w ramach projektu </a:t>
            </a:r>
            <a:br>
              <a:rPr lang="pl-PL" sz="7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7600" b="1" dirty="0">
                <a:latin typeface="Arial" panose="020B0604020202020204" pitchFamily="34" charset="0"/>
                <a:cs typeface="Arial" panose="020B0604020202020204" pitchFamily="34" charset="0"/>
              </a:rPr>
              <a:t>„Uczymy się przeciwdziałać emisjom” </a:t>
            </a:r>
          </a:p>
          <a:p>
            <a:pPr>
              <a:lnSpc>
                <a:spcPct val="170000"/>
              </a:lnSpc>
            </a:pPr>
            <a:r>
              <a:rPr lang="pl-PL" sz="7600" b="1" dirty="0">
                <a:latin typeface="Arial" panose="020B0604020202020204" pitchFamily="34" charset="0"/>
                <a:cs typeface="Arial" panose="020B0604020202020204" pitchFamily="34" charset="0"/>
              </a:rPr>
              <a:t>dofinansowanego ze środków </a:t>
            </a:r>
            <a:r>
              <a:rPr lang="pl-PL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NFOŚiGW oraz WFOŚiGW w Białymstoku </a:t>
            </a:r>
            <a:br>
              <a:rPr lang="pl-PL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Programu Regionalnego Wsparcia Edukacji Ekologicznej</a:t>
            </a:r>
            <a:br>
              <a:rPr lang="pl-PL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l-PL" sz="2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sz="2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Grajewo, </a:t>
            </a:r>
            <a:r>
              <a:rPr lang="pl-PL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luty</a:t>
            </a:r>
            <a:r>
              <a:rPr lang="pl-PL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2024 r</a:t>
            </a:r>
            <a:r>
              <a:rPr lang="pl-PL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001C7C6-3EDA-5DA4-D3AC-5E14A636A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83D21-3F82-9D1E-E8D4-61B093864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E1093BA-3230-A4FA-57A3-4291EE0D3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6400"/>
            <a:ext cx="10515600" cy="4351338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ogrzewanie domów niskosprawnymi kotłami znacznie zwiększa emisję pyłów zanieczyszczonych,</a:t>
            </a:r>
          </a:p>
          <a:p>
            <a:pPr lvl="0">
              <a:lnSpc>
                <a:spcPct val="107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używanie opału niskiej jakości, np. miału węglowego, drewna o wilgotności powyżej 20%,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spalanie odpadów, które zatruwa powietrze metalami ciężkimi,</a:t>
            </a:r>
            <a:endParaRPr lang="pl-PL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Polska należy do krajów o najbardziej zanieczyszczonym powietrzu</a:t>
            </a: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oznacza to, że mamy najwięcej dni w roku z przekroczeniami poziomów zawartości pyłów zawieszonych i benzo(a)pirenu - najważniejszych czynników mających szkodliwy wpływ na układ oddechowy.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8D152F4E-4CAB-F4B9-B456-8FAB314ADF7A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Jakie działania powodują zanieczyszczenie powietrza?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E9659D-DFC0-D215-3F7F-D043E901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9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B8E1F-EC8B-537B-919C-FF43AD1DE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36C2F0-0B22-343E-AEFB-46F567CED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822"/>
            <a:ext cx="10515600" cy="4351338"/>
          </a:xfrm>
        </p:spPr>
        <p:txBody>
          <a:bodyPr>
            <a:noAutofit/>
          </a:bodyPr>
          <a:lstStyle/>
          <a:p>
            <a:pPr lvl="0" algn="just">
              <a:lnSpc>
                <a:spcPct val="107000"/>
              </a:lnSpc>
            </a:pP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problemy skórne,</a:t>
            </a:r>
          </a:p>
          <a:p>
            <a:pPr lvl="0" algn="just">
              <a:lnSpc>
                <a:spcPct val="107000"/>
              </a:lnSpc>
            </a:pP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uszkodzenie układu oddechowego,</a:t>
            </a:r>
          </a:p>
          <a:p>
            <a:pPr lvl="0" algn="just">
              <a:lnSpc>
                <a:spcPct val="107000"/>
              </a:lnSpc>
            </a:pP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uszkodzenie układu krążenia,</a:t>
            </a:r>
          </a:p>
          <a:p>
            <a:pPr lvl="0" algn="just">
              <a:lnSpc>
                <a:spcPct val="107000"/>
              </a:lnSpc>
            </a:pP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uszkodzenia układu nerwowego,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ryzyko powstania nowotworu,</a:t>
            </a:r>
          </a:p>
          <a:p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przedwczesna śmierć.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45D3D3F2-D703-9F46-DFFC-48911783F20B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zanieczyszczenia powietrza wpływają na zdrowie?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053BBAD-A921-0A66-4C80-777C30151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1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0DC56-5461-FF5E-B6D3-88F7E5ADC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AED781-9DCF-815B-4A91-ED7BD460F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108" y="1492812"/>
            <a:ext cx="10515600" cy="4351338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</a:pPr>
            <a:r>
              <a:rPr lang="pl-PL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wymień „kopciucha” na nowoczesny, wysokosprawny kocioł, a jeśli możesz podłącz swój budynek do sieci ciepłowniczej lub gazowej,</a:t>
            </a:r>
          </a:p>
          <a:p>
            <a:pPr lvl="0">
              <a:lnSpc>
                <a:spcPct val="107000"/>
              </a:lnSpc>
            </a:pPr>
            <a:r>
              <a:rPr lang="pl-PL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ociepl swój dom i zainstaluj niskoemisyjne źródła energii,</a:t>
            </a:r>
          </a:p>
          <a:p>
            <a:pPr lvl="0">
              <a:lnSpc>
                <a:spcPct val="107000"/>
              </a:lnSpc>
            </a:pPr>
            <a:r>
              <a:rPr lang="pl-PL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stosuj paliwo posiadające świadectwo jakości,</a:t>
            </a:r>
          </a:p>
          <a:p>
            <a:pPr lvl="0">
              <a:lnSpc>
                <a:spcPct val="107000"/>
              </a:lnSpc>
            </a:pPr>
            <a:r>
              <a:rPr lang="pl-PL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spalaj wilgotnego drewna,</a:t>
            </a:r>
          </a:p>
          <a:p>
            <a:pPr lvl="0">
              <a:lnSpc>
                <a:spcPct val="107000"/>
              </a:lnSpc>
            </a:pPr>
            <a:r>
              <a:rPr lang="pl-PL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zabezpiecz swój dom przed utratą ciepła,</a:t>
            </a:r>
          </a:p>
          <a:p>
            <a:pPr lvl="0">
              <a:lnSpc>
                <a:spcPct val="107000"/>
              </a:lnSpc>
            </a:pPr>
            <a:r>
              <a:rPr lang="pl-PL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stosuj odnawialne źródła pozyskiwania energii, np. panele fotowoltaiczne czy pompy ciepła,</a:t>
            </a:r>
          </a:p>
          <a:p>
            <a:pPr lvl="0">
              <a:lnSpc>
                <a:spcPct val="107000"/>
              </a:lnSpc>
            </a:pPr>
            <a:r>
              <a:rPr lang="pl-PL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powiększaj tereny zielone, wykorzystuj gatunki rodzime,</a:t>
            </a:r>
          </a:p>
          <a:p>
            <a:pPr>
              <a:lnSpc>
                <a:spcPct val="107000"/>
              </a:lnSpc>
            </a:pPr>
            <a:r>
              <a:rPr lang="pl-PL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przekonaj rodzinę i znajomych do zmian,</a:t>
            </a:r>
          </a:p>
          <a:p>
            <a:pPr marL="0" lvl="0" indent="0">
              <a:lnSpc>
                <a:spcPct val="107000"/>
              </a:lnSpc>
              <a:buNone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1B962B9C-280D-AA0B-0132-68B9CAB2155C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na poprawę jakości powietrza</a:t>
            </a:r>
          </a:p>
        </p:txBody>
      </p:sp>
      <p:sp>
        <p:nvSpPr>
          <p:cNvPr id="12" name="Strzałka: w dół 11">
            <a:extLst>
              <a:ext uri="{FF2B5EF4-FFF2-40B4-BE49-F238E27FC236}">
                <a16:creationId xmlns:a16="http://schemas.microsoft.com/office/drawing/2014/main" id="{C0D7309B-FAC7-7FAB-6A00-D4D6E594E91A}"/>
              </a:ext>
            </a:extLst>
          </p:cNvPr>
          <p:cNvSpPr/>
          <p:nvPr/>
        </p:nvSpPr>
        <p:spPr>
          <a:xfrm>
            <a:off x="10948671" y="5075122"/>
            <a:ext cx="547396" cy="886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6E1F92C-0989-0888-0300-CD519ACDB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5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7143D-AE54-A35A-0DEA-314C8CBF0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200127-9DE5-CB63-A6F6-811C4B0C9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094"/>
            <a:ext cx="10515600" cy="4351338"/>
          </a:xfrm>
        </p:spPr>
        <p:txBody>
          <a:bodyPr>
            <a:noAutofit/>
          </a:bodyPr>
          <a:lstStyle/>
          <a:p>
            <a:pPr lvl="0" algn="just">
              <a:lnSpc>
                <a:spcPct val="107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edukuj i uświadamiaj innych, że ochrona powietrza to walka o lepszą przyszłość,</a:t>
            </a:r>
          </a:p>
          <a:p>
            <a:pPr lvl="0" algn="just">
              <a:lnSpc>
                <a:spcPct val="107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wybieraj ekologiczne środki transportu,</a:t>
            </a:r>
          </a:p>
          <a:p>
            <a:pPr lvl="0" algn="just">
              <a:lnSpc>
                <a:spcPct val="107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kompostuj odpady roślinne,</a:t>
            </a:r>
          </a:p>
          <a:p>
            <a:pPr lvl="0" algn="just">
              <a:lnSpc>
                <a:spcPct val="107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spalaj śmieci w piecu,</a:t>
            </a:r>
          </a:p>
          <a:p>
            <a:pPr lvl="0" algn="just">
              <a:lnSpc>
                <a:spcPct val="107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segreguj odpady,</a:t>
            </a:r>
          </a:p>
          <a:p>
            <a:pPr lvl="0" algn="just">
              <a:lnSpc>
                <a:spcPct val="107000"/>
              </a:lnSpc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przegrzewaj swojego domu,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oszczędzaj energię elektryczną w domu, pracy, szkole,</a:t>
            </a:r>
          </a:p>
          <a:p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jeżeli masz do pokonania niewielką odległość, idź piechotą lub rowerem</a:t>
            </a: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A3CE7839-FA86-9487-3DC2-FC334F771769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na poprawę jakości powietrza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BCB257-7C1C-608F-0B78-12FDED83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6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FC36-4E25-E0FE-C34E-7F3E9ED72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E50DD4-7396-BC49-51BB-BD35094C1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są to organizmy, które należą do Królestwa Grzybów,</a:t>
            </a:r>
          </a:p>
          <a:p>
            <a:pPr lvl="0">
              <a:lnSpc>
                <a:spcPct val="107000"/>
              </a:lnSpc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zazwyczaj składają się ze strzępków grzybów i komórek glonów,</a:t>
            </a:r>
          </a:p>
          <a:p>
            <a:pPr lvl="0">
              <a:lnSpc>
                <a:spcPct val="107000"/>
              </a:lnSpc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grzyby zapewniają miejsce, sole mineralne i wodę,</a:t>
            </a:r>
          </a:p>
          <a:p>
            <a:pPr lvl="0">
              <a:lnSpc>
                <a:spcPct val="107000"/>
              </a:lnSpc>
            </a:pP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glony w procesach fotosyntezy wytwarzają węglowodany,</a:t>
            </a:r>
          </a:p>
          <a:p>
            <a:pPr lvl="0">
              <a:lnSpc>
                <a:spcPct val="107000"/>
              </a:lnSpc>
            </a:pP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orosty są bardzo czułym bioidentyfikatorem (biowskaźnikiem), czystości powietrza atmosferycznego,</a:t>
            </a:r>
          </a:p>
          <a:p>
            <a:pPr lvl="0">
              <a:lnSpc>
                <a:spcPct val="107000"/>
              </a:lnSpc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nie mają one korzeni i wszystkie potrzebne składniki pobierają z powietrza, stąd też ich duża wrażliwość na zanieczyszczenia,</a:t>
            </a:r>
          </a:p>
          <a:p>
            <a:pPr lvl="0">
              <a:lnSpc>
                <a:spcPct val="107000"/>
              </a:lnSpc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wysokie stężenie zanieczyszczeń powoduje zanik zielonego barwnika - chlorofilu i tym samym glony nie mogą produkować materii organicznej (zostaje zahamowana fotosynteza) i zamierają,</a:t>
            </a:r>
          </a:p>
          <a:p>
            <a:pPr lvl="0">
              <a:lnSpc>
                <a:spcPct val="107000"/>
              </a:lnSpc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skala porostowa pozwala określić stopień zanieczyszczenia powietrza na podstawie składu gatunkowego oraz wielkości porostów</a:t>
            </a: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174CE6A1-EA22-CB11-58D3-5202DBE38513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Porosty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BC7BDAB-752A-78E3-F0E4-393EC5E44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5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21E48-70C6-D52D-95AD-A65DA4BF9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3BAEAFE7-0139-5225-4F3B-48D5EBC1C06D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Porosty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D5310A9-A82F-6FD6-16AB-1A025408D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43" y="1166516"/>
            <a:ext cx="10199112" cy="433690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7992007-329D-07F8-039D-6C1713404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1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C9371-CB3E-BDC9-C54E-CAF921122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018DCA-19C3-C688-9475-35B08D67D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5137"/>
            <a:ext cx="10515600" cy="3690452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</a:pPr>
            <a:r>
              <a:rPr lang="pl-P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obok mchów i porostów wrażliwe na zanieczyszczenie powietrza atmosferycznego są również pomidory, ziemniaki oraz kukurydza, która jest szczególnie wrażliwa na ozon,</a:t>
            </a:r>
          </a:p>
          <a:p>
            <a:pPr lvl="0">
              <a:lnSpc>
                <a:spcPct val="107000"/>
              </a:lnSpc>
            </a:pPr>
            <a:r>
              <a:rPr lang="pl-P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wskaźnik - plamy nieregularne na liściach,</a:t>
            </a:r>
          </a:p>
          <a:p>
            <a:pPr lvl="0">
              <a:lnSpc>
                <a:spcPct val="107000"/>
              </a:lnSpc>
            </a:pPr>
            <a:r>
              <a:rPr lang="pl-PL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niektóre rośliny nie radzą sobie z filtracją</a:t>
            </a:r>
            <a:r>
              <a:rPr lang="pl-P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wchłaniają tlenki azotu, dwutlenek siarki, ozon, </a:t>
            </a:r>
          </a:p>
          <a:p>
            <a:pPr lvl="0">
              <a:lnSpc>
                <a:spcPct val="107000"/>
              </a:lnSpc>
            </a:pPr>
            <a:r>
              <a:rPr lang="pl-PL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zanieczyszczenia dostają się do środka przez aparaty szparkowe i powodują zaburzenia fotosyntezy.</a:t>
            </a:r>
            <a:endParaRPr lang="pl-PL" sz="2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8ACEE4F8-7F3F-61B9-9153-A5680F948555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Rośliny wrażliwe na zanieczyszczenie powietrza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A70D76-E6C1-85C9-6B30-0C4E0CCD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61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33BC79-D067-8987-2F5D-E44870F41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400"/>
            <a:ext cx="10515600" cy="4351338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emisja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- w ujęciu ogólnym to działanie polegające na przenoszeniu jakiegoś elementu układu do jego otoczenia, czasem może się wydawać, że emisja polega na tworzeniu czegoś przez układ,</a:t>
            </a: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emisja w fizyce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to zjawisko polegające na wysyłaniu energii w dowolnej postaci, możemy wyróżnić m.in. emisję cząstek, elektronów, promieniowania,</a:t>
            </a: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emitor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- źródło zanieczyszczeń środowiska naturalnego, najczęściej rozumiane jako zakład wypuszczający do atmosfery zanieczyszczenia pyłowe lub urządzenie wysyłające energię w postaci promieniowania.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352AE59E-2EAA-64E1-7C78-826362774A50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Wyjaśnijmy pojęcia emisja i emitor?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611659D-4768-2448-F575-88AF2A3D2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F72F3-754E-FE89-D4E4-5574B4E51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98DF3A-3C06-F82A-3F62-AD00C9D13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400"/>
            <a:ext cx="10515600" cy="4351338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wprowadzanie do środowiska zanieczyszczeń, a w szczególności: substancji (np. zanieczyszczeń stałych, ciekłych lub gazowych),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wprowadzanie do powietrza atmosferycznego pyłowych lub gazowych zanieczyszczeń w sposób zorganizowany (poprzez emitory) lub niezorganizowany (z hałd, składowisk, w toku przeładunku substancji sypkich lub lotnych, z hal produkcyjnych, poprzez wywietrzniki dachowe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 okienne, w wyniku pożarów lasu, itp.),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wprowadzenie do powietrza zanieczyszczeń, będących wynikiem zorganizowanej działalności gospodarczej człowieka (np. spaliny wydalane przez kominy fabryczne) lub niezorganizowanej (np. pożar lasów).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21BB38B-7525-0100-3D03-FB9E49854BE0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oznacza emisja zanieczyszczeń?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A3480B8-086B-5553-ED93-135291763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33BC79-D067-8987-2F5D-E44870F41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140"/>
            <a:ext cx="10515600" cy="4351338"/>
          </a:xfrm>
        </p:spPr>
        <p:txBody>
          <a:bodyPr>
            <a:normAutofit/>
          </a:bodyPr>
          <a:lstStyle/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niska emisja jest to emisja pyłów i szkodliwych gazów na wysokości do 40 m,</a:t>
            </a:r>
          </a:p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zanieczyszczenia te pochodzą z domowych pieców grzewczych </a:t>
            </a:r>
            <a:b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i lokalnych kotłowni węglowych, w których spalanie węgla odbywa się w nieefektywny sposób oraz z transportu spalinowego,</a:t>
            </a:r>
          </a:p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cechą charakterystyczną niskiej emisji jest to, że powodowana jest przez liczne źródła wprowadzające zanieczyszczenia do powietrza,</a:t>
            </a:r>
          </a:p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niska emisja może być obszarowa, liniowa bądź punktowa.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A0D881A-90D5-7AE1-6787-DF5E686A97F6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Czym jest niska emisja?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E2536DD-F08F-500C-9589-8D4A9DB1F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9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F8DC5-D2D6-15AE-AE53-AE1F94705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CEF8A6-5B45-56BE-5A50-B267E8BE6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163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pl-PL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Stowarzyszenie Samorządów Dorzecza Biebrzy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zgodnie z umową  dotacji nr 1334/23/BEE/ECP445/DEE z dnia 13 stycznia 2023 r. </a:t>
            </a: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zainicjowało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projekt pn. </a:t>
            </a:r>
            <a:r>
              <a:rPr lang="pl-PL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„Uczymy się przeciwdziałać emisjom”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 ramach programu priorytetowego „Program Regionalnego Wsparcia Edukacji Ekologicznej” z udziałem środków udostępnionych przez Narodowy Fundusz Ochrony Środowiska i Gospodarki Wodnej w Białymstoku. Wartość projektu wynosi </a:t>
            </a:r>
            <a:r>
              <a:rPr lang="pl-PL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166 660,00 zł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tym: dotacja - 149 994,00 zł, środki własne - 16 666,00 zł.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 projektu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podniesienie świadomości ekologicznej, 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upowszechnienie wiedzy, 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aktywizacja społeczna, 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wzbogacenie oferty edukacyjnej szkół zaangażowanych w realizację zadania i wzmocnienie ich atrakcyjności kształcenia, 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informowanie o działaniach NFOŚiGW oraz WFOŚiGW w Białymstoku,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promocja Programu „Czyste Powietrze”,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budowanie społeczeństwa obywatelskiego i kształtowanie jego postaw proekologicznych w zakresie przeciwdziałania emisjom wśród mieszkańców powiatu grajewskiego.</a:t>
            </a:r>
            <a:endParaRPr lang="pl-PL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83BEE1B-B5D1-174E-C212-900DF99B4DD0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„Uczymy się przeciwdziałać emisjom”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83A48D-B4DF-BCF5-272A-617276B2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9FE33-C91E-0B43-AD15-4084E38DA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F70584-9974-E095-D979-450498150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537"/>
            <a:ext cx="10515600" cy="4351338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emisja obszarowa -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lub powierzchniowa, cechuje się licznymi niewielkimi źródłami zanieczyszczeń znajdującymi się na dużym obszarze,</a:t>
            </a: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emisja liniowa -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obejmuje emisję komunikacyjną powodowaną przez samochody, wprowadzanie dużych ilości zanieczyszczeń do powietrza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 strefie przyziemnej prowadzi do powstania wysokich stężeń zanieczyszczeń i przyczynia się do powstawania zjawiska smogu,</a:t>
            </a: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emisja punktowa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- najczęściej związana jest ze źródłami punktowymi (zwykle kominami) - niezbyt licznymi, ale cechującymi się dużą ilością zanieczyszczeń uwalnianych do powietrza.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E81CB2A2-D47A-7645-5177-C01B3042D0F7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Niska emisja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1CB161-AFE3-E5A8-B8C8-20EE6133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0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7C08C-8E27-7A1D-C424-3E34184BB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24B858A-F402-7C50-6C53-090846638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33" y="256737"/>
            <a:ext cx="8362132" cy="525235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8420A43-6BF8-B3C7-5896-6D7E9AB54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52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6BD48-1627-8D8F-57F2-BA52FF7B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E8C0D939-811D-8DD5-2465-2ABB08B18E8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Przyczyny niskiej emisji?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8D29BDB2-2510-B7A6-6915-F5ED9A574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724" y="1591447"/>
            <a:ext cx="10515600" cy="4351338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ogrzewanie domów słabej jakości paliwami (węglem i drewnem), 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palenie w piecach śmieci,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korzystanie z przestarzałych pieców,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nieodpowiednia izolacja domów i utrata energii w procesie ogrzewania,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emisja komunikacyjna, czyli ruch samochodowy,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mała popularność odnawialnych źródeł energii.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E36D804-B290-B0AB-A52A-C863B13AF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23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2188E-13D0-D398-B0A5-6BEBF8082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8B347F33-B02A-4913-BAC1-B7AE9C815DF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Konsekwencje niskiej emisji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B6B63B6A-B7DB-6980-CF6C-5C3210941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299"/>
            <a:ext cx="10515600" cy="4351338"/>
          </a:xfrm>
        </p:spPr>
        <p:txBody>
          <a:bodyPr>
            <a:normAutofit/>
          </a:bodyPr>
          <a:lstStyle/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oblicza się, że rocznie ok. 45 000 osób w Polsce umiera przedwcześnie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z powodu zanieczyszczenia powietrza,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niska emisja powoduje częstsze występowanie chorób alergicznych, zapalenia spojówek, astmy, poronień i niższej wagi urodzeniowej noworodków, POChP (przewlekłej, obturacyjnej choroby płuc), nowotworów (w tym raka płuc),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nie tylko zdrowie pojedynczych ludzi jest narażone w wyniku długiej ekspozycji na niską emisję,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powoduje ona także m.in. zmiany klimatyczne na całym świecie, kwaśne deszcze, przenikanie zanieczyszczeń do wód i gleb, niszczenie zabytków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i fasad budynków (w wyniku osadzania się na nich dwutlenku siarki).</a:t>
            </a:r>
          </a:p>
          <a:p>
            <a:pPr algn="just"/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06BB2AB-05B5-092D-463E-A6A93464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81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048FD1-6A6F-DFD8-3773-879A0373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968"/>
            <a:ext cx="10690412" cy="393868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2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2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tosować się do ustawowego zakazu spalania odpadów </a:t>
            </a:r>
            <a:br>
              <a:rPr lang="pl-PL" sz="2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 instalacjach do tego nieprzystosowanych,</a:t>
            </a:r>
          </a:p>
          <a:p>
            <a:pPr>
              <a:buFontTx/>
              <a:buChar char="-"/>
            </a:pPr>
            <a:r>
              <a:rPr lang="pl-PL" sz="2500" dirty="0">
                <a:latin typeface="Arial" panose="020B0604020202020204" pitchFamily="34" charset="0"/>
                <a:cs typeface="Arial" panose="020B0604020202020204" pitchFamily="34" charset="0"/>
              </a:rPr>
              <a:t>ogrzewać mieszkania lepszym jakościowo paliwem,</a:t>
            </a:r>
          </a:p>
          <a:p>
            <a:pPr>
              <a:buFontTx/>
              <a:buChar char="-"/>
            </a:pPr>
            <a:r>
              <a:rPr lang="pl-PL" sz="2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wymienić dotychczasowy, wysokoemisyjny kocioł na paliwo stałe, na nowoczesny kocioł spełniający</a:t>
            </a:r>
            <a:r>
              <a:rPr lang="pl-PL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wymagania w zakresie efektywności energetycznej i emisji zanieczyszczeń albo na kocioł gazowy lub inne nisko emisyjne źródła ciepła i energii (pompy ciepła, kotły olejowe, kotły opalane biomasą, kolektory słoneczne, instalacje fotowoltaiczne).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2AA6392-20BB-8BB1-8DA2-32E094A7D376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ograniczyć emisję zanieczyszczeń </a:t>
            </a:r>
          </a:p>
          <a:p>
            <a:r>
              <a:rPr lang="pl-PL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indywidualnych gospodarstw domowych?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A9A6CA-3A79-BBCE-F35F-34A1B3E2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09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F84DB-EE5A-8C10-E2B0-8A2BFB24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045F5C-0AA5-3A71-FFD8-9ED32EEC8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968"/>
            <a:ext cx="10690412" cy="393868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ogranicz sztuczne światło,</a:t>
            </a:r>
          </a:p>
          <a:p>
            <a:pPr>
              <a:buFontTx/>
              <a:buChar char="-"/>
            </a:pPr>
            <a:r>
              <a:rPr lang="pl-PL" sz="2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wymień żarówki na energooszczędne,</a:t>
            </a:r>
          </a:p>
          <a:p>
            <a:pPr>
              <a:buFontTx/>
              <a:buChar char="-"/>
            </a:pPr>
            <a:r>
              <a:rPr lang="pl-PL" sz="2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odłączaj urządzenia od kontaktu,</a:t>
            </a:r>
          </a:p>
          <a:p>
            <a:pPr>
              <a:buFontTx/>
              <a:buChar char="-"/>
            </a:pPr>
            <a:r>
              <a:rPr lang="pl-PL" sz="2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gotuj pod przykryciem,</a:t>
            </a:r>
          </a:p>
          <a:p>
            <a:pPr>
              <a:buFontTx/>
              <a:buChar char="-"/>
            </a:pP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segreguj śmieci,</a:t>
            </a:r>
          </a:p>
          <a:p>
            <a:pPr>
              <a:buFontTx/>
              <a:buChar char="-"/>
            </a:pPr>
            <a:r>
              <a:rPr lang="pl-PL" sz="2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wietrz mieszkanie,</a:t>
            </a:r>
          </a:p>
          <a:p>
            <a:pPr>
              <a:buFontTx/>
              <a:buChar char="-"/>
            </a:pP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nie przegrzewaj mieszkania.</a:t>
            </a:r>
          </a:p>
          <a:p>
            <a:pPr>
              <a:buFontTx/>
              <a:buChar char="-"/>
            </a:pPr>
            <a:endParaRPr lang="pl-PL" dirty="0">
              <a:effectLst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EF7A6C48-CA53-0C95-AB2B-B87E31735D98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Ty możesz zrobić, aby oszczędzić energię </a:t>
            </a:r>
            <a:b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zmniejszyć emisję?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308850-E15C-AA19-3D21-526DF06A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65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A3749-F902-DA45-9080-2EEE40809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8BEB9542-8046-0BE5-429B-CE665C42E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771" y="263103"/>
            <a:ext cx="9072457" cy="520826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0A14873-0853-03C0-5E3E-8513810E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33BC79-D067-8987-2F5D-E44870F41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819"/>
            <a:ext cx="10515600" cy="4351338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pochodzenie słowa smog ma swoje korzenie w dwóch anglojęzycznych słowach: smoke - dym oraz fog - mgła,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smog występuje wtedy, gdy w powietrzu występuje dużo zanieczyszczeń, a warunki atmosferyczne - którymi są najczęściej brak wiatru bądź mgła - sprzyjają ich koncentracji.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E974ECF2-D7D9-D3B8-02DF-2A716A7E9D3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Czym jest smog?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6EB3596-2308-22A3-5C44-AAD6CD414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1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90E26-43C4-7139-C059-835A3C337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93F1F5E-CE3D-7C79-8EB8-D1FC20D5D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550"/>
            <a:ext cx="10515600" cy="4351338"/>
          </a:xfrm>
        </p:spPr>
        <p:txBody>
          <a:bodyPr/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najskuteczniejszym sposobem na walkę ze smogiem jest zmiana sposobu ogrzewania na proekologiczne, źródłem smogu jest głównie niska emisja, czyli w dużej mierze ogrzewanie w gospodarstwach domowych,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oczyszczacze powietrza,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maseczki antysmogowe,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więcej roślin,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zmiana środka transportu,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zielona energia.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EC7B0228-A5F8-5DD7-E23B-F5D787CA42B5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walczyć ze smogiem?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DC8E40-081D-FB5C-F9B3-3E8AD06C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93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973D3-9D4B-E020-8382-C7944798E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B182249-D44B-1DBB-EEF7-CE2BE290C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zanieczyszczenie powietrza wywołane działalnością człowieka, </a:t>
            </a:r>
          </a:p>
          <a:p>
            <a:pPr algn="just"/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brak wiatru oraz znaczne zamglenie,</a:t>
            </a:r>
          </a:p>
          <a:p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Polsce ze smogiem mamy do czynienia przede wszystkim jesienią i zimą</a:t>
            </a:r>
            <a:r>
              <a:rPr lang="pl-PL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gdy rozpoczyna się sezon grzewczy, a ludzie zaczynają ogrzewać swoje domy, do atmosfery trafia mnóstwo zanieczyszczeń</a:t>
            </a:r>
            <a:r>
              <a:rPr lang="pl-PL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utrzymują się one w powietrzu zwłaszcza wtedy, gdy nie ma wiatru.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F5133381-1C62-7301-9AC6-0B37B2C615C3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Czynniki sprzyjające smogowi?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6A82363-2751-4E0E-FE98-27E82F022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5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84CAD-42E1-979E-E575-8418F5BB6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9B8DD17-C909-DA89-CC74-66C62AB7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Działania projektowe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arsztaty ekologiczne pn. „Czyste powietrze - przeciwdziałanie emisjom”, 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konkurs wiedzy pn. „Wiem jak przeciwdziałać emisyjności”,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konkurs plastyczny pn. „Walka ze smogiem - unikanie emisji powierzchniowej”,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konkurs na wykonanie spotu informacyjnego pod hasłem „Program Czyste Powietrze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szkolenia pn. „Czyste powietrze - przeciwdziałanie emisjom”,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wyjazdy edukacyjne,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materiał edukacyjny,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nkieta,</a:t>
            </a:r>
          </a:p>
          <a:p>
            <a:pPr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konferencja podsumowująca.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Adresaci działań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dzieci objęte wychowaniem przedszkolnym, uczniowie szkół podstawowych, uczniowie szkół ponadpodstawowych oraz dorośli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mieszkańcy powiatu grajewskiego. 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F70D902-6A7A-CDBB-C5A9-249C40F52704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„Uczymy się przeciwdziałać emisjom”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A5E7794-42E4-DBA3-3E49-92E8FA22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24333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25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C9A08-713C-1431-4777-865BC27CE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C2F57A6-6898-47A6-B74A-724C697FD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12" y="1469002"/>
            <a:ext cx="106753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500" dirty="0">
                <a:latin typeface="Arial" panose="020B0604020202020204" pitchFamily="34" charset="0"/>
                <a:cs typeface="Arial" panose="020B0604020202020204" pitchFamily="34" charset="0"/>
              </a:rPr>
              <a:t>Często nam się wydaje, że za smog odpowiadają głównie przemysł </a:t>
            </a:r>
            <a:br>
              <a:rPr lang="pl-PL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500" dirty="0">
                <a:latin typeface="Arial" panose="020B0604020202020204" pitchFamily="34" charset="0"/>
                <a:cs typeface="Arial" panose="020B0604020202020204" pitchFamily="34" charset="0"/>
              </a:rPr>
              <a:t>i transport. Nie jest to prawda. </a:t>
            </a:r>
            <a:r>
              <a:rPr lang="pl-PL" sz="2500" b="1" dirty="0">
                <a:latin typeface="Arial" panose="020B0604020202020204" pitchFamily="34" charset="0"/>
                <a:cs typeface="Arial" panose="020B0604020202020204" pitchFamily="34" charset="0"/>
              </a:rPr>
              <a:t>52% pyłów zawieszonych PM10 i 82% rakotwórczego benzopirenu pochodzi z naszych kominów!</a:t>
            </a:r>
            <a:r>
              <a:rPr lang="pl-PL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pl-PL" sz="2500" dirty="0">
                <a:latin typeface="Arial" panose="020B0604020202020204" pitchFamily="34" charset="0"/>
                <a:cs typeface="Arial" panose="020B0604020202020204" pitchFamily="34" charset="0"/>
              </a:rPr>
              <a:t>To właśnie tzw. niska emisja, czyli spalanie w piecach, jest w największym stopniu odpowiedzialna za smog.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37A3A2D-D4D1-1EAF-DA69-9C3BE6080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26873"/>
            <a:ext cx="2600325" cy="176212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24729CC-AB98-61A3-CF3D-23A4369EF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45" y="3626873"/>
            <a:ext cx="2652527" cy="176212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759FBDF-99BB-273F-C018-2D63E8375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92" y="3626873"/>
            <a:ext cx="2659813" cy="1762126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6943EAF2-12CF-71A6-C1CB-2A55DCC7FC15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 odpowiada za smog?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43D4FB4-6697-279E-21BD-5F3FDC31D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7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DB1E-206F-BD42-F6E7-934EBE11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37D0EFF-6DDE-F512-1AE2-063D5D79E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336" y="1706400"/>
            <a:ext cx="4882448" cy="4351338"/>
          </a:xfrm>
        </p:spPr>
        <p:txBody>
          <a:bodyPr/>
          <a:lstStyle/>
          <a:p>
            <a:pPr marL="0" indent="0">
              <a:buNone/>
            </a:pPr>
            <a:r>
              <a:rPr lang="pl-PL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Smog londyński</a:t>
            </a:r>
          </a:p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występuje zimą,</a:t>
            </a:r>
          </a:p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powstaje w wyniku palenia </a:t>
            </a:r>
            <a:b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w piecach - ma związek </a:t>
            </a:r>
            <a:b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z energetycznym spalaniem paliw.</a:t>
            </a:r>
          </a:p>
          <a:p>
            <a:endParaRPr lang="pl-PL" dirty="0"/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BD25B2BB-7BB8-2D2D-9A9E-94F5DAC3E730}"/>
              </a:ext>
            </a:extLst>
          </p:cNvPr>
          <p:cNvSpPr txBox="1">
            <a:spLocks/>
          </p:cNvSpPr>
          <p:nvPr/>
        </p:nvSpPr>
        <p:spPr>
          <a:xfrm>
            <a:off x="6121862" y="1706400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Smog typu Los Angeles</a:t>
            </a:r>
          </a:p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występuje latem,</a:t>
            </a:r>
          </a:p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powstaje ze spalin samochodowych zawierających tlenek węgla, tlenki azotu, węglowodory - pod wpływem promieniowania słonecznego powstają z nich kolejne toksyny.</a:t>
            </a:r>
          </a:p>
          <a:p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38245D8-CAEE-1BD9-AD05-E521BA3F781E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 wiesz, że wyróżniamy dwa rodzaje smogu?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3862BBD-73DB-BBAB-E1FD-1FB85D9A5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52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461B6A32-FBC2-23D3-B336-5EBC7DE06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079" y="1294214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Utrzymujący się zaledwie kilka dni, od 5 do 9 grudnia 1952 r., smog doprowadził do środowiskowej katastrofy i śmierci ok. 12 000 londyńczyków. Umierały głównie osoby starsze i chore na serce lub płuca. </a:t>
            </a:r>
          </a:p>
          <a:p>
            <a:pPr marL="0" indent="0" algn="just">
              <a:buNone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Dlaczego doszło do tego zjawiska?</a:t>
            </a:r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Kiedy w mieście pojawiła się gęsta mgła, a temperatura znacząco spadła, mieszkańcy zaczęli dużo intensywniej ogrzewać budynki i zużywać ogromne ilości węgla słabej jakości. Szkodliwe gazy pochodzące z kominów mieszkań, fabryk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spalin samochodowych kumulowały się między budynkami. Powietrze było tak zanieczyszczone, że odwołano wszystkie przedstawienia na wolnym powietrzu oraz większość przedstawień teatralnych i kinowych. Niestety nie podjęto innych działań zaradczych, a sami mieszkańcy nie wpadli w panikę, ponieważ Londyn słynie z deszczowej i mglistej pogody. Uznali więc taki stan rzeczy za dość normalny.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791B6B51-C199-3A82-A5E2-2D1FA26F7677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Wielki smog w Londynie?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8EEA6C3-F7F3-438E-136D-E8EF1617C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28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73CEA-A9AF-AFB2-859F-E1DFC54FA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40F6C19-ADC4-C277-6574-46FF85BE6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379" y="1165144"/>
            <a:ext cx="522778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 je poznać</a:t>
            </a:r>
          </a:p>
        </p:txBody>
      </p:sp>
      <p:sp>
        <p:nvSpPr>
          <p:cNvPr id="16" name="Symbol zastępczy zawartości 3">
            <a:extLst>
              <a:ext uri="{FF2B5EF4-FFF2-40B4-BE49-F238E27FC236}">
                <a16:creationId xmlns:a16="http://schemas.microsoft.com/office/drawing/2014/main" id="{3ECFC25A-A6A9-B1BD-F45F-F2CAE9991903}"/>
              </a:ext>
            </a:extLst>
          </p:cNvPr>
          <p:cNvSpPr txBox="1">
            <a:spLocks/>
          </p:cNvSpPr>
          <p:nvPr/>
        </p:nvSpPr>
        <p:spPr>
          <a:xfrm>
            <a:off x="838200" y="1706400"/>
            <a:ext cx="72490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otaczaj się większą ilością roślin, które działają jak naturalne filtry,</a:t>
            </a:r>
          </a:p>
          <a:p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niektóre rośliny doniczkowe, jak np. sansewieria gwinejska, dracena obrzeżona, bluszcz pospolity, skrzydłokwiat, pełnią rolę filtrów antysmogowych, </a:t>
            </a:r>
          </a:p>
          <a:p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rośliny oczyszczają powietrze z toksyn oraz składników smogu, pomagają oczyścić zanieczyszczone powietrze znajdujące się </a:t>
            </a:r>
            <a:b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naszych domach.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84E4E0CA-9C3D-2A45-E89D-BD362935C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635" y="1729666"/>
            <a:ext cx="3343276" cy="3519238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014001E1-42F0-91B6-7ADF-CD96481BCA56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Domowe sposoby na smog?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411843-E468-4AE1-26F0-DB7B0CFAE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05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C4444-E04B-6B09-2DF8-0A028F11F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74C5AD6-7EEB-EDA5-9C66-167C4F2BE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464"/>
            <a:ext cx="10515600" cy="4351338"/>
          </a:xfrm>
        </p:spPr>
        <p:txBody>
          <a:bodyPr>
            <a:norm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najskuteczniejszym sposobem na walkę ze smogiem jest zmiana sposobu ogrzewania na proekologiczne, źródłem smogu jest głównie niska emisja, czyli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 dużej mierze ogrzewanie w gospodarstwach domowych,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wymień stary piec na nowy, proekologiczny,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ważna jest edukacja ekologiczna,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uświadamiaj innych o problemie smogu,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dbaj o drzewa - sadź nowe i pielęgnuj te już rosnące,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ogranicz ilość śmieci, nie używaj  tzw. foliówek, segreguj odpady,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zmiana środka transportu,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zielona energia.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5DA5DFF-C158-33EA-26E6-90E2D8B9931E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możesz zrobić, aby zapobiegać powstawaniu smogu?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147F4B4-AD00-7E88-ADA7-C8A6082E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89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AFD02-4A61-37EE-BDEB-7EF02D058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A9B2047B-88AE-423D-591D-F31D016E6F94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walczyć ze smogiem?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821D0D9-D47B-FF17-5836-3B4B6B9F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1124196"/>
            <a:ext cx="7448550" cy="431167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8D1B04E-9A38-14E8-1C9D-2F4D0584F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75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8F548-2D51-EC8D-3EF5-868B4A7D8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26DBE34-FAFC-E681-0B84-E5C5D11DA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724" y="1439459"/>
            <a:ext cx="10515600" cy="4351338"/>
          </a:xfrm>
        </p:spPr>
        <p:txBody>
          <a:bodyPr>
            <a:normAutofit/>
          </a:bodyPr>
          <a:lstStyle/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staraj się nie wychodzić na zewnątrz, jak nie musisz,</a:t>
            </a:r>
          </a:p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oddychaj przez nos,</a:t>
            </a:r>
          </a:p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nie wietrz mieszkania,</a:t>
            </a:r>
          </a:p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zastosuj oczyszczacz powietrza,</a:t>
            </a:r>
          </a:p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jeżeli źle się czujesz zgłoś się do lekarza,</a:t>
            </a:r>
          </a:p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nie korzystaj z samochodu,</a:t>
            </a:r>
          </a:p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monitoruj jakość powietrza,</a:t>
            </a:r>
          </a:p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wyjedź za miasto, jeżeli masz taką możliwość,</a:t>
            </a:r>
          </a:p>
          <a:p>
            <a:pPr lvl="0"/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używaj maseczek antysmogowych,</a:t>
            </a:r>
          </a:p>
          <a:p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zadbaj o odpowiednie rośliny w domu.</a:t>
            </a:r>
          </a:p>
          <a:p>
            <a:endParaRPr lang="pl-PL" sz="2400" dirty="0"/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C26228B1-A25D-EBB2-79BA-1B3071B177E3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chronić się przed smogiem?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05F9605-9C28-6165-42E5-434991CDF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196" y="2088964"/>
            <a:ext cx="4431128" cy="268007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E2F08D5-BCA0-0A83-6D88-A49C701D6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95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>
            <a:extLst>
              <a:ext uri="{FF2B5EF4-FFF2-40B4-BE49-F238E27FC236}">
                <a16:creationId xmlns:a16="http://schemas.microsoft.com/office/drawing/2014/main" id="{6E8EEC1B-1E55-BDA5-0C93-02EDA2FA4144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Dlaczego pożary torfowisk są tak niebezpieczne dla środowiska?</a:t>
            </a:r>
          </a:p>
        </p:txBody>
      </p:sp>
      <p:sp>
        <p:nvSpPr>
          <p:cNvPr id="19" name="Symbol zastępczy zawartości 18">
            <a:extLst>
              <a:ext uri="{FF2B5EF4-FFF2-40B4-BE49-F238E27FC236}">
                <a16:creationId xmlns:a16="http://schemas.microsoft.com/office/drawing/2014/main" id="{EF9FE9E5-0B8B-793C-F92A-89ABB0DFC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63330"/>
            <a:ext cx="10606549" cy="3932902"/>
          </a:xfrm>
        </p:spPr>
        <p:txBody>
          <a:bodyPr>
            <a:normAutofit fontScale="70000" lnSpcReduction="20000"/>
          </a:bodyPr>
          <a:lstStyle/>
          <a:p>
            <a: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  <a:t>pożary torfowisk są szczególnie niebezpieczne dla środowiska ze względu na znaczące ilości dwutlenku węgla, tlenku węgla (czadu), tlenków azotu, metanów oraz innych związków ulatniających się do atmosfery w wyniku procesu spalania,</a:t>
            </a:r>
          </a:p>
          <a:p>
            <a: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  <a:t>pożary torfu są wyjątkowo trudne do ugaszenia, mogą trwać nawet kilka miesięcy </a:t>
            </a:r>
            <a:r>
              <a:rPr lang="pl-PL" sz="31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z tego względu niezbędne jest monitorowanie obszarów torfowisk przez właściwe służby,</a:t>
            </a:r>
          </a:p>
          <a:p>
            <a: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  <a:t>torfowiska na regenerację potrzebują kilku tysięcy lat,</a:t>
            </a:r>
          </a:p>
          <a:p>
            <a: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  <a:t>torfowiska niskie, które występują na terenie Biebrzańskiego Parku Narodowego to ekosystemy torfotwórcze, zasilane głównie przez wody gruntowe, </a:t>
            </a:r>
          </a:p>
          <a:p>
            <a: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  <a:t>na torfowiskach niskich udział drzew i krzewów jest niewielki, a z powodu niskiej dostępności pierwiastków biogennych dominują tam wyspecjalizowane i często zagrożone gatunki roślin zielnych,</a:t>
            </a:r>
          </a:p>
          <a:p>
            <a:r>
              <a:rPr lang="pl-PL" sz="3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złoża torfu w Dolinie Biebrzy tworzyły się od około 12 tys. lat.</a:t>
            </a:r>
            <a:endParaRPr lang="pl-PL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CAD9DC-D9FB-5E4D-9EDA-8E75B261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5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E5EC8-137F-A382-6896-582E0F70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>
            <a:extLst>
              <a:ext uri="{FF2B5EF4-FFF2-40B4-BE49-F238E27FC236}">
                <a16:creationId xmlns:a16="http://schemas.microsoft.com/office/drawing/2014/main" id="{10FC5F22-53F9-4392-9E06-89BC71732F6E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Pożar Biebrzańskiego Parku Narodowego</a:t>
            </a:r>
          </a:p>
        </p:txBody>
      </p:sp>
      <p:sp>
        <p:nvSpPr>
          <p:cNvPr id="19" name="Symbol zastępczy zawartości 18">
            <a:extLst>
              <a:ext uri="{FF2B5EF4-FFF2-40B4-BE49-F238E27FC236}">
                <a16:creationId xmlns:a16="http://schemas.microsoft.com/office/drawing/2014/main" id="{F38D5A54-0AB3-5A76-C60D-06FDD645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694"/>
            <a:ext cx="10515600" cy="4351338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Biebrzański Park Narodowy jest największym (najrozleglejszym) parkiem narodowym 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Polsce i jednym z większych w Europie,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kwietniu 2020 r. doszło tam do największego pożaru w historii BPN,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ogień zajął ok. 5280 hektarów BPN, co stanowi 9,5 proc. jego powierzchni,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zginęło wiele cennych gatunków zwierząt i roślin,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gaszenie bagiennych łąk i lasu w tzw. basenie środkowym BPN trwało 8 dni,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akcji gaszenia uczestniczyło ok. 1500 strażaków, ponad 300 ratowników oraz żołnierze Wojsk Obrony Terytorialnej,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wykorzystano 6 samolotów gaśniczych i dwa śmigłowce, które wykonały prawie tysiąc zrzutów wody,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przyczyną pożarów mogło być wypalenie traw bądź celowe podpalenie.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8B4198B-728E-440A-ACE8-9601CFAAA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54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DC347-8ADC-08DC-B442-0EE7F008E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3748E55-C634-E4C7-721B-E6E76D815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769082" cy="4351338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ozon jest jedną z odmian tlenu, </a:t>
            </a:r>
          </a:p>
          <a:p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warunkach naturalnych występuje w warstwie 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atmosfery zwanej stratosferą,</a:t>
            </a:r>
          </a:p>
          <a:p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stratosferze jest niezbędny z uwagi na funkcję ochronną Ziemi 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pochłania promieniowanie ultrafioletowe szkodliwe dla organizmów żywych,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cząsteczki tlenu, którym oddychamy i który jest podstawowym składnikiem powietrza, są zbudowane z dwóch atomów tlenu (O</a:t>
            </a:r>
            <a:r>
              <a:rPr lang="pl-PL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), w skład cząsteczki ozonu wchodzą natomiast trzy atomy tlenu - </a:t>
            </a:r>
            <a:endParaRPr lang="pl-PL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7FC9B4A-A5C8-F640-58EB-7C20FC4B3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949" y="4328152"/>
            <a:ext cx="865425" cy="9623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D4E1523-506D-F1C0-DAB8-80A82CC2C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68" y="1204167"/>
            <a:ext cx="2006332" cy="1127302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9AAD340B-C202-525D-B7BB-DBD45C05A8A4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Czym jest ozon?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0AD12C2-E6A4-09DE-C5B2-C765B36F9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3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28930-2E40-1EE5-8B55-84C45F8E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179DE62-66FD-09F7-B85E-3030DA02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owietrze </a:t>
            </a: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jeden z </a:t>
            </a:r>
            <a:r>
              <a:rPr lang="pl-PL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elementów </a:t>
            </a: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środowiska naturalnego, który jest </a:t>
            </a:r>
            <a:r>
              <a:rPr lang="pl-PL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niezbędny dla naszego życia</a:t>
            </a: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dlatego jego ochrona powinna być obowiązkiem nas wszystkich! </a:t>
            </a:r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Powietrze to 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mieszanina gazów i aerozoli,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która składa się na atmosferę ziemską.</a:t>
            </a:r>
            <a:endParaRPr lang="pl-PL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Nasza planeta Ziemia, a także my - jej mieszkańcy - </a:t>
            </a:r>
            <a:r>
              <a:rPr lang="pl-PL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bardzo potrzebujemy</a:t>
            </a: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między innymi </a:t>
            </a:r>
            <a:r>
              <a:rPr lang="pl-PL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czystego powietrza</a:t>
            </a: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abyśmy zdrowo żyli wśród pięknych roślin </a:t>
            </a:r>
            <a:b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czystych wód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5310EC8-A15F-EDD5-D86F-2061FCD75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20059"/>
            <a:ext cx="10515600" cy="1021696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4C0B67B7-6A98-3918-7146-4F2EB6E52923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Czym jest powietrze?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179BF74-74F0-E13C-30CE-35FA2EBAE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28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B87F4-E85F-BC13-C237-33315B30D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A29535E-95FA-87D4-5FD4-DB395C722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140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pl-PL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przygruntowej warstwie powietrza ozon jest potrzebny, ale w małych ilościach,</a:t>
            </a:r>
          </a:p>
          <a:p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stężenie ozonu zależy od stopnia zanieczyszczenia powietrza </a:t>
            </a:r>
            <a:b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promieniowania słonecznego,</a:t>
            </a:r>
          </a:p>
          <a:p>
            <a:r>
              <a:rPr lang="pl-PL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przypadku nadmiernego stężenia ozonu - działa on szkodliwie i jest niepożądany, a jego wysokie stężenie występuje przede wszystkim </a:t>
            </a:r>
            <a:b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godzinach popołudniowych,</a:t>
            </a:r>
          </a:p>
          <a:p>
            <a:r>
              <a:rPr lang="pl-PL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ajwyższe stężenia ozonu przy powierzchni Ziemi występują wiosną </a:t>
            </a:r>
            <a:b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latem, ponieważ powstawaniu ozonu sprzyja słoneczna pogoda i wysoka temperatura powietrza,</a:t>
            </a:r>
          </a:p>
          <a:p>
            <a:r>
              <a:rPr lang="pl-PL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słoneczne, gorące dni najwyższe stężenia ozonu występują najczęściej </a:t>
            </a:r>
            <a:b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godzinach od 10-14, w tym samym czasie przy bezchmurnym niebie ma miejsce również największe promieniowanie UV.</a:t>
            </a: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F3ADD769-E467-596B-A0AE-BE971C73967A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Kiedy ozon jest szkodliwy?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F322485-2CF1-2583-0A3A-DC6576F4D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6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A8980-6A9B-17E8-5F39-1A6D10DD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8C571756-CCDF-CC7F-F090-D0E53FA09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10" y="0"/>
            <a:ext cx="6405579" cy="5552204"/>
          </a:xfrm>
          <a:prstGeom prst="rect">
            <a:avLst/>
          </a:prstGeom>
        </p:spPr>
      </p:pic>
      <p:sp>
        <p:nvSpPr>
          <p:cNvPr id="14" name="Strzałka: w dół 13">
            <a:extLst>
              <a:ext uri="{FF2B5EF4-FFF2-40B4-BE49-F238E27FC236}">
                <a16:creationId xmlns:a16="http://schemas.microsoft.com/office/drawing/2014/main" id="{CB4B4D16-9F02-3F0E-0B1B-3E9B9304490A}"/>
              </a:ext>
            </a:extLst>
          </p:cNvPr>
          <p:cNvSpPr/>
          <p:nvPr/>
        </p:nvSpPr>
        <p:spPr>
          <a:xfrm>
            <a:off x="11003902" y="5021768"/>
            <a:ext cx="547396" cy="886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E4ADDA-CE1D-3E9E-09E2-17C76F7B8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93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F65-58DF-40C3-B9FE-A15BD97E6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42F7B09-9142-B436-2D60-916C74EB2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793" y="0"/>
            <a:ext cx="6970414" cy="56083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837E209-9B0C-8074-A2C1-A9490E6A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5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3781F-8B3F-3E00-E861-CA17F6D03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AC61D8-B752-FAD2-5820-5882D482C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8461"/>
            <a:ext cx="10515600" cy="3938681"/>
          </a:xfrm>
        </p:spPr>
        <p:txBody>
          <a:bodyPr>
            <a:normAutofit/>
          </a:bodyPr>
          <a:lstStyle/>
          <a:p>
            <a:r>
              <a:rPr lang="pl-P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odpady wytworzone przez człowieka mają istotny wpływ na środowisko naturalne,</a:t>
            </a:r>
          </a:p>
          <a:p>
            <a:r>
              <a:rPr lang="pl-PL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pl-P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ogą powodować zanieczyszczenie powietrza, wody i gleby,</a:t>
            </a:r>
          </a:p>
          <a:p>
            <a:r>
              <a:rPr lang="pl-PL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iewłaściwie usuwane śmieci mogą przedostawać się do rzek, jezior, mórz </a:t>
            </a:r>
            <a:br>
              <a:rPr lang="pl-P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oceanów, powodując skażenie ekosystemów wodnych i zagrażając zwierzętom żyjącym w tych ekosystemach.</a:t>
            </a:r>
            <a:endParaRPr lang="pl-PL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EA08889-AD4C-24CC-F540-2F18710B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472" y="3804738"/>
            <a:ext cx="6547055" cy="1609178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B6651B9B-488E-7326-2C07-4535C2A5E485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Segregacja odpadów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B6EADAC-6FF3-6CF8-6EF5-4F7B3B00F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22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731FE-0957-3936-5509-12A13FC35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03DA09-6588-7468-7FB2-1DE3B15C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470"/>
            <a:ext cx="10515600" cy="3938681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prawidłowe segregowanie odpadów i ich recykling może znacznie zmniejszyć emisję gazów cieplarnianych,</a:t>
            </a:r>
          </a:p>
          <a:p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odpady z tworzyw sztucznych to </a:t>
            </a: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wartościowy surowiec do recyklingu, </a:t>
            </a:r>
          </a:p>
          <a:p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naszym kraju system gospodarowania odpadami zakłada, 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że każdy płaci za odbiór odpadów, czyli spalanie śmieci nie zmniejszy nam wydatków, przynosi natomiast bardzo negatywne skutki dla środowiska 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naszego zdrowia,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spalanie śmieci jest prawnie zabronione.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869E48E-AF40-484F-EEF6-EFF57501B5A7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Zamiast spalać odpady, należy je poprawnie segregować!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EA5DAFD-8007-4640-D45C-990C8C64E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26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2F651-E02B-469C-7B62-B12D2B3E4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D9108A2B-A479-C470-8A91-301AA5400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53" y="1199156"/>
            <a:ext cx="8556093" cy="42747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E9B52216-5E61-BF25-6E22-31651917ECE5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spalaj plastików!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504288D-8920-77AC-77D5-921F71EE3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66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08947-462C-5874-5B38-63F99F48F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D0881-E3BC-6059-BFA6-28696CC16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819"/>
            <a:ext cx="10515600" cy="3938681"/>
          </a:xfrm>
        </p:spPr>
        <p:txBody>
          <a:bodyPr>
            <a:normAutofit/>
          </a:bodyPr>
          <a:lstStyle/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oszczędność miejsca na składowane śmieci,</a:t>
            </a:r>
          </a:p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oszczędność energii, wody, paliwa, węgla,</a:t>
            </a:r>
          </a:p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mniejsza liczba wycinanych drzew,</a:t>
            </a:r>
          </a:p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mniejsze zanieczyszczenie powietrza i wód gruntowych,</a:t>
            </a:r>
          </a:p>
          <a:p>
            <a:r>
              <a:rPr lang="pl-P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mniejsza degradacja krajobrazu oraz terenów zielonych.</a:t>
            </a:r>
          </a:p>
          <a:p>
            <a:endParaRPr lang="pl-PL" sz="2400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1A43370E-1FE5-DFE5-F58D-28E4819D41CA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Jakie są korzyści z segregacji odpadów?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29FDED-BBAA-F3AB-618C-0BDC23885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91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C6FD2-B836-3AD0-A037-FAF8C7A4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9A09A9FB-7C01-BA72-5FB5-C9895598BE4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Bądź EKO!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56A060-A11E-E18C-F9EE-213430D41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323925"/>
            <a:ext cx="10515600" cy="4367748"/>
          </a:xfrm>
        </p:spPr>
        <p:txBody>
          <a:bodyPr>
            <a:normAutofit fontScale="40000" lnSpcReduction="20000"/>
          </a:bodyPr>
          <a:lstStyle/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sz="5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oś swoją torbę na zakupy,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pomyśl czy dany produkt niezbędny jest dla Twojego funkcjonowania,</a:t>
            </a:r>
          </a:p>
          <a:p>
            <a:r>
              <a:rPr lang="pl-PL" sz="5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daj przedmiotom drugie życie,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oddziel to co możesz odzyskać,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oszczędzaj energię,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marnuj żywności,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oszczędzaj wodę,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segreguj śmieci,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ogranicz plastik i jednorazowe opakowania,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kupuj ubrania odpowiedzialnie,</a:t>
            </a:r>
          </a:p>
          <a:p>
            <a:r>
              <a:rPr lang="pl-PL" sz="5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wybieraj kosmetyki i środki czystości bez chemii.</a:t>
            </a:r>
          </a:p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D6E1E2-0869-843C-5E04-FBD1DBCFF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88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048FD1-6A6F-DFD8-3773-879A0373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59659"/>
            <a:ext cx="10515600" cy="3938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 „Czyste Powietrze” -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to jeden z programów realizowanych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 Polsce, mających na celu redukcję tzw. „niskiej emisji”.</a:t>
            </a:r>
          </a:p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Dla kogo jest program? </a:t>
            </a:r>
          </a:p>
          <a:p>
            <a:pPr marL="0" indent="0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Dla właścicieli lub współwłaścicieli jednorodzinnych budynków mieszkalnych, lub wydzielonych w budynkach jednorodzinnych lokali mieszkalnych z wyodrębnioną księgą wieczystą.</a:t>
            </a:r>
          </a:p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Na co można dostać dofinansowanie?</a:t>
            </a:r>
          </a:p>
          <a:p>
            <a:pPr marL="0" indent="0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 kompleksową termomodernizację budynków oraz wymiany starych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 nieefektywnych źródeł ciepła na paliwo stałe na nowoczesne źródła ciepła spełniające najwyższe normy.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82703072-CA88-C502-1607-CA1D76A85A8D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„Czyste Powietrze”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1E7FD5-09EE-90BC-354A-A446FBAB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3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A56EE-5265-F1F1-72AF-00A083568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653E7D-4A43-BB5E-A178-56E810424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91" y="2152182"/>
            <a:ext cx="10515600" cy="32900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Ile można dostać dofinansowania?</a:t>
            </a:r>
          </a:p>
          <a:p>
            <a:pPr marL="0" indent="0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Dotacja może wynosić do 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66 000 zł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 dla podstawowego poziomu dofinansowania, do 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99 000 zł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dla podwyższonego poziomu dofinansowania oraz do 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135 000 zł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 dla najwyższego poziomu dofinansowania. Dodatkowo dla wszystkich poziomów poza wskazanymi limitami dotacja do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1 200 zł na audyt energetyczny.</a:t>
            </a:r>
          </a:p>
          <a:p>
            <a:pPr marL="0" indent="0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Zajrzyj na stronę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www.czystepowietrze.gov.pl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 zapoznaj się ze szczegółami Programu.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 descr="Logo programu „Czyste Powietrze” - Program „Czyste Powietrze”">
            <a:extLst>
              <a:ext uri="{FF2B5EF4-FFF2-40B4-BE49-F238E27FC236}">
                <a16:creationId xmlns:a16="http://schemas.microsoft.com/office/drawing/2014/main" id="{1BF1C27D-04A5-ACA2-0FBE-05CCF29D1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35" y="381162"/>
            <a:ext cx="2151665" cy="20132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E1FFE97E-A099-7F73-AA72-C21CBA10CC68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„Czyste Powietrze”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997CAFA-515B-6F65-967F-631AF75A9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0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9CCFC1D8-8A00-CEE9-9C17-CCB25CF80571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Powietrze i jego skład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3515236-B519-22CF-887B-6339EE902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444" y="1676208"/>
            <a:ext cx="5286374" cy="352424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24E53A5-7541-7803-0132-9D3C14AC5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55" y="1587717"/>
            <a:ext cx="4578512" cy="352424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409E685-A087-D353-7C4F-A4A373B4E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91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048FD1-6A6F-DFD8-3773-879A0373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9957"/>
            <a:ext cx="10515600" cy="393868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Inspekcja Ochrony Środowiska</a:t>
            </a: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jest powołana do kontroli przestrzegania przepisów o ochronie środowiska oraz badania </a:t>
            </a:r>
            <a:b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oceny stanu środowiska. W skład Inspekcji wchodzą</a:t>
            </a:r>
            <a:r>
              <a:rPr lang="pl-PL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Główny Inspektorat Ochrony Środowiska (GIOŚ) </a:t>
            </a: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oraz 16 wojewódzkich inspektoratów ochrony środowiska. Działalnością Inspekcji kieruje Główny Inspektor Ochrony Środowiska.</a:t>
            </a:r>
          </a:p>
          <a:p>
            <a:r>
              <a:rPr lang="pl-PL" sz="26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odwiedź stronę GIOŚ</a:t>
            </a:r>
            <a:r>
              <a:rPr lang="pl-P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6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https://www.gov.pl/web/gios</a:t>
            </a:r>
            <a:endParaRPr lang="pl-PL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1C98538-D15C-B538-2ABD-A19674622889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Inspekcja Ochrony Środowiska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AAE51A1-FE01-BD3C-4EB4-ECE792F2A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685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47BA6-00C4-389E-F1AF-B65F9449C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CAC07C-11A4-CBA7-F67A-B50317F89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457"/>
            <a:ext cx="10515600" cy="413928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monitoring jakości powietrza w ramach Państwowego Monitoringu Środowiska (PMŚ) koordynowany </a:t>
            </a:r>
            <a:b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prowadzony jest zgodnie z ustawą z dnia 10 lipca 1991 r. o Inspekcji Ochrony Środowiska przez Głównego Inspektora Ochrony Środowiska,</a:t>
            </a:r>
          </a:p>
          <a:p>
            <a:pPr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pl-PL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onitoring jakości powietrza obejmuje zadania związane z badaniem i oceną stanu zanieczyszczenia powietrza, w tym pomiary i oceny jakości powietrza w strefach, monitoring tła miejskiego pod kątem WWA, pomiary stanu zanieczyszczenia powietrza pyłem PM2,5 dla potrzeb monitorowania procesu osiągania krajowego celu redukcji narażenia, pomiary stanu zanieczyszczenia powietrza metalami ciężkimi i WWA oraz rtęcią w stanie gazowym na stacjach monitoringu tła regionalnego, pomiary składu chemicznego pyłu PM2,5, monitoring prekursorów ozonu; programy badawcze dotyczące zjawisk globalnych i kontynentalnych wynikające z podpisanych przez Polskę konwencji ekologicznych,</a:t>
            </a:r>
          </a:p>
          <a:p>
            <a:pPr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celem funkcjonowania monitoringu jakości powietrza, zgodnie z art. 23 ust. 11 pkt 1 ustawy z dnia 20 lipca 1991  r.  o Inspekcji Ochrony Środowiska, jest uzyskiwanie informacji i danych dotyczących poziomów substancji w otaczającym powietrzu oraz wyników analiz i ocen w zakresie przestrzegania norm jakości powietrza.</a:t>
            </a:r>
            <a:endParaRPr lang="pl-PL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18A23F6F-B55C-0CB8-3613-C1839ADAB391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powietrza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3E517F-CD53-EFD8-BC49-D677FB07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075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280EF-D5E1-C056-CB97-E54F32FF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DE615F-D49C-FEDF-D422-7C78CE4B8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457"/>
            <a:ext cx="10515600" cy="4139285"/>
          </a:xfrm>
        </p:spPr>
        <p:txBody>
          <a:bodyPr>
            <a:noAutofit/>
          </a:bodyPr>
          <a:lstStyle/>
          <a:p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1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ajwięcej stanowisk pomiarowych funkcjonujących w ramach PMŚ znajduje się w województwie śląskim (215),  kujawsko-pomorskim (197), dolnośląskim (179),  małopolskim (174), tj. na obszarach, na których występują wysokie stężenia zanieczyszczeń powietrza.</a:t>
            </a:r>
          </a:p>
          <a:p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1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ajmniej stanowisk pomiarowych funkcjonuje w województwach: opolskim (67), podlaskim (70) oraz lubelskim (73),</a:t>
            </a:r>
          </a:p>
          <a:p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1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oziomy dopuszczalne zanieczyszczeń w powietrzu ze względu na ochronę zdrowia ludzi, terminy ich osiągnięcia oraz okresy, dla których uśrednia się wyniki pomiarów dostępne są: </a:t>
            </a:r>
            <a:r>
              <a:rPr lang="pl-PL" sz="17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https://powietrze.gios.gov.pl/pjp/content/annual_assessment_air_acceptable_level</a:t>
            </a:r>
            <a:r>
              <a:rPr lang="pl-PL" sz="1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pl-PL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poziomy docelowe dla  substancji w powietrzu, zróżnicowane ze względu na ochronę zdrowia ludzi, termin  osiągnięcia oraz okres, dla którego uśrednia się wyniki pomiarów dostępne są: </a:t>
            </a:r>
            <a:r>
              <a:rPr lang="pl-PL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https://powietrze.gios.gov.pl/pjp/content/annual_assessment_air_target_level</a:t>
            </a:r>
            <a:endParaRPr lang="pl-PL" sz="17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skrót PM oznacza pyły zawieszone,</a:t>
            </a:r>
          </a:p>
          <a:p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PM 2,5 to pyły zawieszone, których średnica nie przekracza 2,5 mikrometra,</a:t>
            </a:r>
          </a:p>
          <a:p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PM 10 to pyły, których średnica nie przekracza 10 mikrometrów.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84E3705-75D1-0562-8C1B-D783C945CAA3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monitoringu jakości powietrza w Polsce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75795C-FA4C-A89F-1438-8D771BA6B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60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486A1-43A7-33BF-24FF-53FB07D59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E6DDCA-F16F-69B5-8E5D-B408C07C5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62088"/>
            <a:ext cx="10515600" cy="4717032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aplikacja przygotowana została przez Główny Inspektorat Ochrony Środowiska,</a:t>
            </a:r>
            <a:endParaRPr lang="pl-PL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prezentuje dane bieżące o jakości powietrza z automatycznych stacji pomiarowych funkcjonujących </a:t>
            </a:r>
            <a:b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ramach Państwowego Monitoringu Środowiska (PMŚ),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 do pobrania aplikacji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https://powietrze.gios.gov.pl/pjp/content/mobile_app</a:t>
            </a: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buNone/>
            </a:pPr>
            <a:endParaRPr lang="pl-PL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buNone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Znajdziesz w niej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aktualne wyniki pomiarów,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mapę automatycznych stacji pomiarowych w naszym kraju,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mapę prognoz stężeń zanieczyszczeń,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informacje o wysokich stężeniach zanieczyszczeń,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aktualności ze strony GIOŚ.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F8B7C1D-1240-4EBC-55B9-9E932400A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198" y="2877946"/>
            <a:ext cx="2500152" cy="2500152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5C788A0E-1B56-BE78-9DAD-4A1841D9A99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Pobierz aplikację mobilną „Jakość powietrza w Polsce”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734668-6A7A-4EC8-1943-D9BFA17F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039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944C2-BB53-DA05-684E-D08E1CEEE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EE77A9-1DE4-33D6-133D-E1358F168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6178" y="1590185"/>
            <a:ext cx="3555462" cy="393868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poprzez portal </a:t>
            </a:r>
            <a:b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Jakość Powietrza GIOŚ</a:t>
            </a: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https://powietrze.gios.gov.pl/pjp/current</a:t>
            </a:r>
            <a:endParaRPr lang="pl-P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DAC605-9802-8F52-2164-C01DDA917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5" y="1590185"/>
            <a:ext cx="7600213" cy="3677630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83762C76-874A-95D3-EB0F-DCE2C829237E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Sprawdź jakość powietrza w Twojej okolicy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E4AB3D-B13B-92CA-8701-AE1891A8E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12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D7F2DBBA-353C-495B-666D-0D56609CBA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9259"/>
            <a:ext cx="5402951" cy="3483405"/>
          </a:xfr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45D0E88-A626-8CE5-1EE6-9FFEA49AC52D}"/>
              </a:ext>
            </a:extLst>
          </p:cNvPr>
          <p:cNvSpPr txBox="1"/>
          <p:nvPr/>
        </p:nvSpPr>
        <p:spPr>
          <a:xfrm>
            <a:off x="6412032" y="1462088"/>
            <a:ext cx="53867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… w Grajewie znajduje się jedna z dziewięciu automatycznych stacji pomiarowych działających na terenie województwa podlaskiego. Stacja rozpoczęła pomiary 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30 grudnia 2019 r. </a:t>
            </a:r>
          </a:p>
          <a:p>
            <a:pPr algn="just"/>
            <a:endParaRPr lang="pl-PL" sz="2000" dirty="0"/>
          </a:p>
        </p:txBody>
      </p:sp>
      <p:sp>
        <p:nvSpPr>
          <p:cNvPr id="23" name="Symbol zastępczy zawartości 22">
            <a:extLst>
              <a:ext uri="{FF2B5EF4-FFF2-40B4-BE49-F238E27FC236}">
                <a16:creationId xmlns:a16="http://schemas.microsoft.com/office/drawing/2014/main" id="{30BAC048-5294-03AD-840D-A5DEA95F9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552" y="5158686"/>
            <a:ext cx="5428129" cy="471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1600" dirty="0"/>
              <a:t>Teren Komendy Powiatowej Państwowej Straży Pożarnej w Grajewie Grajewo, ul. Wojska Polskiego 74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9353250-D70B-E7D0-68ED-18D78C770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683" y="3146728"/>
            <a:ext cx="4661386" cy="2148291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C9FCCEBB-82CC-D48C-EEB4-B4DE39B10134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 wiesz, że …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A21CB94-548B-6D2E-C5FF-D40F808B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02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048FD1-6A6F-DFD8-3773-879A0373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39303"/>
            <a:ext cx="10942320" cy="4651718"/>
          </a:xfrm>
        </p:spPr>
        <p:txBody>
          <a:bodyPr>
            <a:normAutofit fontScale="62500" lnSpcReduction="20000"/>
          </a:bodyPr>
          <a:lstStyle/>
          <a:p>
            <a:r>
              <a:rPr lang="pl-PL" sz="3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Ustawa z dnia 27 kwietnia 2001 r. - Prawo ochrony </a:t>
            </a:r>
            <a:r>
              <a:rPr lang="pl-PL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środowiska</a:t>
            </a:r>
            <a:r>
              <a:rPr lang="pl-PL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l-PL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Dz.U. 2024, poz. 54,</a:t>
            </a:r>
          </a:p>
          <a:p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Ustawa z dnia 20 lipca 1991 r. o Inspekcji Ochrony 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Środowiska, Dz.U. 2023, poz. 824 z późn.zm.,</a:t>
            </a:r>
          </a:p>
          <a:p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Krajowy Program Ochrony Powietrza do 2025 r., 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https://www.gov.pl/web/klimat/krajowy-program-ochrony-powietrza,</a:t>
            </a:r>
          </a:p>
          <a:p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Stan Środowiska w Polsce Raport 2022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, GIOŚ, Warszawa 2022,</a:t>
            </a:r>
          </a:p>
          <a:p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Przeciwdziałanie niskiej emisji na terenach zwartej zabudow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y, </a:t>
            </a:r>
            <a:r>
              <a:rPr lang="pl-PL" sz="3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Stowarzyszenie na rzecz efektywności energetycznej i rozwoju odnawialnych źródeł energii „HELIOS”, Bochnia, 2014,</a:t>
            </a:r>
          </a:p>
          <a:p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Małochleb M., </a:t>
            </a:r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Niska emisja - Przewodnik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, Fundacja Centrum Edukacji Obywatelskiej, Warszawa, 2017,</a:t>
            </a:r>
          </a:p>
          <a:p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Poradnik antysmogowy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, Samorząd Województwa Wielkopolskiego,</a:t>
            </a:r>
          </a:p>
          <a:p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Juda-Rezler K. i Toczko B. (red.), </a:t>
            </a:r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Pyły drobne w atmosferze, Kompendium wiedzy </a:t>
            </a:r>
            <a:b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o zanieczyszczeniu powietrza pyłem zawieszonym w Polsce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, Inspekcja Ochrony Środowiska, Warszawa, 2016, </a:t>
            </a:r>
          </a:p>
          <a:p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Mydlińska A., </a:t>
            </a:r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Prezentacja z warsztatów ekologicznych </a:t>
            </a:r>
            <a:r>
              <a:rPr lang="pl-PL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pn. „Czyste powietrze </a:t>
            </a:r>
            <a:br>
              <a:rPr lang="pl-PL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przeciwdziałanie emisjom”</a:t>
            </a:r>
            <a:r>
              <a:rPr lang="pl-PL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2023,</a:t>
            </a:r>
            <a:endParaRPr lang="pl-P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800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9AD1CDCE-13D7-A0C8-247A-70B5A06F1E3C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informacji</a:t>
            </a:r>
          </a:p>
        </p:txBody>
      </p:sp>
      <p:sp>
        <p:nvSpPr>
          <p:cNvPr id="11" name="Strzałka: w dół 10">
            <a:extLst>
              <a:ext uri="{FF2B5EF4-FFF2-40B4-BE49-F238E27FC236}">
                <a16:creationId xmlns:a16="http://schemas.microsoft.com/office/drawing/2014/main" id="{15C69D04-4AE0-2661-4F8D-0CEEE991D7AA}"/>
              </a:ext>
            </a:extLst>
          </p:cNvPr>
          <p:cNvSpPr/>
          <p:nvPr/>
        </p:nvSpPr>
        <p:spPr>
          <a:xfrm>
            <a:off x="11003902" y="5021768"/>
            <a:ext cx="547396" cy="886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E2E2F6-2AAC-C615-0944-65E1114CD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09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59F35-4310-EA05-F11A-C792C05D2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E1EEFC-5D13-794E-D2D7-F28CF85BC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56458"/>
            <a:ext cx="10515600" cy="4651718"/>
          </a:xfrm>
        </p:spPr>
        <p:txBody>
          <a:bodyPr>
            <a:normAutofit fontScale="92500" lnSpcReduction="20000"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https://wfosigw.bialystok.pl/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https://www.biebrza.org.pl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https://www.gov.pl/web/srodowisko/pozar-w-biebrzanskim-parku-narodowym---podsumowanie-i-dalsze-dzialania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https://powietrze.gios.gov.pl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https://czystepowietrze.gov.pl/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https://creative.ostrowski.czest.pl/sklad-i-budowa-atmosfery/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https://pl.wikipedia.org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http://stowarzyszenie-biebrza.pl/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https://uml.lodz.pl/ekoportal/klimat/powietrze/co-to-jest-niska-emisja/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https://krakowskialarmsmogowy.pl/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https://plasticseurope.org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https://www.uw.edu.pl/artykul-naukowcow-z-uw-dotyczacy-pozaru-torfowiska-nad-biebrza/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/>
          </a:p>
          <a:p>
            <a:endParaRPr lang="pl-PL" sz="1800" dirty="0"/>
          </a:p>
          <a:p>
            <a:endParaRPr lang="pl-PL" sz="1800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4DD5954-2C07-1168-4545-03E8951F80D1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informacji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8E2438-C5D2-54BF-86CE-98315CFAAF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82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048FD1-6A6F-DFD8-3773-879A0373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8681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Dziękujemy za uwagę</a:t>
            </a:r>
            <a:endParaRPr lang="pl-PL" sz="4800" b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Stowarzyszenie Samorządów Dorzecza Biebrzy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ul. Komunalna 6, 19-200 Grajewo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www.stowarzyszenie-biebrza.pl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8F83831-2B70-5F9B-3CF6-C0910EB6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06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6EB22-BA4E-DC66-557C-A5D0FEC8C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D82C3B0-8AD8-E986-3BF6-1C899240D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84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odstawowym aktem prawnym regulującym kwestie ochrony powietrza 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Polsce jest </a:t>
            </a:r>
            <a:r>
              <a:rPr lang="pl-PL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Ustawa z dnia 27 kwietnia 2001 r. - Prawo ochrony środowiska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(Dz.U. 2024, poz. 54). W myśl ww. ustawy jakość powietrza uwarunkowana jest zawartością zanieczyszczeń, które pojawiają się 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powietrzu w ilościach większych niż normy zawarte w ustawie,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ażda substancja, znajdująca się w powietrzu, która w odpowiednio wysokim stężeniu może zaszkodzić ludziom, zwierzętom, roślinności lub innym materiom, zanieczyszcza je</a:t>
            </a: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trujące powietrze substancje oddziałują między sobą i środowiskiem w zależności od temperatury, wilgotności i innych warunków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środowiskowych.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E010B69-F4DE-60BA-2725-ECF6CCF5A70D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czym polega ochrona powietrza?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4A14E9B-0E67-3FFB-E930-5B970C2B8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5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74993F07-2905-127C-FD9F-92DD68614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2860" y="1405421"/>
            <a:ext cx="5181600" cy="2704463"/>
          </a:xfrm>
        </p:spPr>
        <p:txBody>
          <a:bodyPr/>
          <a:lstStyle/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NATURALNE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wybuchy wulkanów,</a:t>
            </a:r>
          </a:p>
          <a:p>
            <a:pPr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parowanie torfowisk,</a:t>
            </a:r>
          </a:p>
          <a:p>
            <a:pPr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burze piaskowe,</a:t>
            </a:r>
          </a:p>
          <a:p>
            <a:pPr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pożary lasów.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63FA699C-7072-53B8-8E65-623BC780D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262" y="1462499"/>
            <a:ext cx="547452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ANTROPOGENICZNE</a:t>
            </a:r>
            <a:br>
              <a:rPr lang="pl-PL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(pochodzące z działalności człowieka):</a:t>
            </a:r>
          </a:p>
          <a:p>
            <a:pPr marL="0" indent="0" algn="ctr">
              <a:buNone/>
            </a:pPr>
            <a:endParaRPr lang="pl-PL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energetyczne (powstają w wyniku wydobywania i spalania paliw),</a:t>
            </a:r>
          </a:p>
          <a:p>
            <a:pPr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przemysłowe,</a:t>
            </a:r>
          </a:p>
          <a:p>
            <a:pPr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komunikacyjne,</a:t>
            </a:r>
          </a:p>
          <a:p>
            <a:pPr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komunalno - bytowe.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2CA471-CB3C-1D77-D308-9624CE356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06" y="4377483"/>
            <a:ext cx="1353988" cy="7108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33C724D-55E4-89ED-8E2D-30DB3FEA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12" y="4364889"/>
            <a:ext cx="1276814" cy="71084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454330E-F3D9-D5B6-DD2C-14E47DBD8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80279" y="4357911"/>
            <a:ext cx="1276814" cy="7248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F760EB9-C049-2C25-1EE9-68F69ED56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8" y="4357911"/>
            <a:ext cx="1349007" cy="71084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30CD4EF-9DD3-6844-04CA-6325C20AC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767" y="4357911"/>
            <a:ext cx="1353988" cy="71084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0DB103E-BAF0-188D-6AFE-19A49E611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16" y="4357911"/>
            <a:ext cx="1236022" cy="73112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2C0983B3-E495-72C0-448D-38A52524B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80" y="4377483"/>
            <a:ext cx="1180331" cy="73112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76109065-7A98-78AD-C1A0-F4BFFBBDE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398" y="4371868"/>
            <a:ext cx="1178131" cy="710843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A5B063A8-3E23-16DD-CA13-316009D80BCB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zanieczyszczenia powietrza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21AB95-C676-7167-D54F-FD8C95A928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5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7554E-6DD4-A3FB-2A66-79A710A7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794A757-D37F-13DC-2E3C-3FD1AC749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dwutlenek siarki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powstaje np. przy spalaniu węgla kamiennego bądź brunatnego oraz </a:t>
            </a:r>
            <a:b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mniejszym stopniu także ropy naftowej (w tym jej produktów - benzyny, oleju napędowego), </a:t>
            </a:r>
            <a:b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 również gazu ziemnego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łównymi źródłami zanieczyszczeń dwutlenkiem siarki są energetyka </a:t>
            </a:r>
            <a:b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spaliny samochodowe, a ponadto przemysł chemiczny,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tlenki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azotu,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których głównym źródłem są spaliny samochodowe, a także przemysł chemiczny,</a:t>
            </a:r>
            <a:endParaRPr lang="pl-P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tlenek i dwutlenek węgla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gazy powstające tam gdzie następuje spalanie paliw - praktycznie </a:t>
            </a:r>
            <a:b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każdym rodzaju działalności człowieka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 źródłami są energetyka, przemysł chemiczny, hutnictwo, spaliny samochodowe,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pyły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najbardziej szkodliwe są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pyły z dużą zawartością metali ciężkich np. ołowiu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kadmu, które powstają w spalinach samochodowych,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substancje w stanie stałym, które dzięki mikroskopijnym rozmiarom bardzo długo utrzymują się w atmosferze zanim opadną na powierzchnię Ziemi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129A30DD-5E97-4079-EE85-ACBB856C14B7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Jakie substancje chemiczne zanieczyszczają powietrze?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E7E0983-D2F5-66BD-33C5-AB0B7F776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0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B69F9-0643-F0E3-402A-43CEC1C49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BF73C328-9D9F-03BF-C0F9-9822C12D81B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nas truje?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EA7805F-3391-F8D1-EC34-67EFA57A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4" y="1123586"/>
            <a:ext cx="7448550" cy="432111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E0292D7-FE59-2452-39A1-A854B4FE0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01" y="5614501"/>
            <a:ext cx="7553198" cy="8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274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2189</TotalTime>
  <Words>4150</Words>
  <Application>Microsoft Office PowerPoint</Application>
  <PresentationFormat>Panoramiczny</PresentationFormat>
  <Paragraphs>328</Paragraphs>
  <Slides>58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Motyw pakietu Office</vt:lpstr>
      <vt:lpstr>Materiał edukacyjny  - przeciwdziałanie emisjom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Materiał edukacyjny  - przeciwdziałanie emisjom</dc:title>
  <dc:creator>Natalia Karwowska</dc:creator>
  <cp:lastModifiedBy>Jacek Szeszko</cp:lastModifiedBy>
  <cp:revision>129</cp:revision>
  <dcterms:created xsi:type="dcterms:W3CDTF">2023-05-01T10:23:33Z</dcterms:created>
  <dcterms:modified xsi:type="dcterms:W3CDTF">2024-02-15T13:43:27Z</dcterms:modified>
</cp:coreProperties>
</file>